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4"/>
  </p:sldMasterIdLst>
  <p:notesMasterIdLst>
    <p:notesMasterId r:id="rId18"/>
  </p:notesMasterIdLst>
  <p:handoutMasterIdLst>
    <p:handoutMasterId r:id="rId19"/>
  </p:handoutMasterIdLst>
  <p:sldIdLst>
    <p:sldId id="279" r:id="rId5"/>
    <p:sldId id="300" r:id="rId6"/>
    <p:sldId id="296" r:id="rId7"/>
    <p:sldId id="310" r:id="rId8"/>
    <p:sldId id="304" r:id="rId9"/>
    <p:sldId id="311" r:id="rId10"/>
    <p:sldId id="312" r:id="rId11"/>
    <p:sldId id="313" r:id="rId12"/>
    <p:sldId id="315" r:id="rId13"/>
    <p:sldId id="318" r:id="rId14"/>
    <p:sldId id="317" r:id="rId15"/>
    <p:sldId id="309" r:id="rId16"/>
    <p:sldId id="319" r:id="rId17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2251"/>
    <a:srgbClr val="02102A"/>
    <a:srgbClr val="00174E"/>
    <a:srgbClr val="052150"/>
    <a:srgbClr val="03204C"/>
    <a:srgbClr val="02122A"/>
    <a:srgbClr val="616166"/>
    <a:srgbClr val="5E9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0"/>
    <p:restoredTop sz="76630"/>
  </p:normalViewPr>
  <p:slideViewPr>
    <p:cSldViewPr snapToGrid="0">
      <p:cViewPr varScale="1">
        <p:scale>
          <a:sx n="77" d="100"/>
          <a:sy n="77" d="100"/>
        </p:scale>
        <p:origin x="11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4328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9039C-FAAB-964A-8F3E-CCE540E90DC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59673-AA67-854A-A18B-D6B012089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2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01791-AF4A-434F-A100-3EAE938867AD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BAFF-ADEB-4744-BC7F-43E9D31D4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sexjusticeproject.org/pres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ohannlibot?utm_content=creditCopyText&amp;utm_medium=referral&amp;utm_source=unsplas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grayscale-photo-of-man-walking-on-tunnel-SX177tIQu7Q?utm_content=creditCopyText&amp;utm_medium=referral&amp;utm_source=unsplash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ohannlibot?utm_content=creditCopyText&amp;utm_medium=referral&amp;utm_source=unsplas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grayscale-photo-of-man-walking-on-tunnel-SX177tIQu7Q?utm_content=creditCopyText&amp;utm_medium=referral&amp;utm_source=unsplash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verey?utm_content=creditCopyText&amp;utm_medium=referral&amp;utm_source=unsplas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human-heart-illustration-z8_-Fmfz06c?utm_content=creditCopyText&amp;utm_medium=referral&amp;utm_source=unsplash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title slide looks stellar with titles that span one to three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3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optional divider</a:t>
            </a:r>
            <a:r>
              <a:rPr lang="en-US" baseline="0" dirty="0"/>
              <a:t> </a:t>
            </a:r>
            <a:r>
              <a:rPr lang="en-US" dirty="0"/>
              <a:t>slide </a:t>
            </a:r>
            <a:r>
              <a:rPr lang="en-US" baseline="0" dirty="0"/>
              <a:t>can be used to organize your presentations into sections, change directions, or prompt your audience.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13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A protestor holds #</a:t>
            </a:r>
            <a:r>
              <a:rPr lang="en-US" sz="1600" dirty="0" err="1"/>
              <a:t>EndIntersexSurgery</a:t>
            </a:r>
            <a:r>
              <a:rPr lang="en-US" sz="1600" dirty="0"/>
              <a:t> signs at the NYC protest of Dr. Dix Poppas. Photo by Casey Orozco-Poore. </a:t>
            </a:r>
            <a:r>
              <a:rPr lang="en-US" sz="1800" kern="0" dirty="0">
                <a:solidFill>
                  <a:srgbClr val="21212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at </a:t>
            </a:r>
            <a:r>
              <a:rPr lang="en-US" sz="1800" u="sng" kern="0" dirty="0">
                <a:solidFill>
                  <a:srgbClr val="21212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Intersex Justice Project - Press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0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have any questions, contact the NHGRI</a:t>
            </a:r>
            <a:r>
              <a:rPr lang="en-US" baseline="0" dirty="0"/>
              <a:t> Office of Communications at </a:t>
            </a:r>
            <a:r>
              <a:rPr lang="en-US" baseline="0" dirty="0" err="1"/>
              <a:t>nhgri_communications@nih.gov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standard content slide </a:t>
            </a:r>
            <a:r>
              <a:rPr lang="en-US" baseline="0" dirty="0"/>
              <a:t>accommodates two line titles and a large body of text.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optional divider</a:t>
            </a:r>
            <a:r>
              <a:rPr lang="en-US" baseline="0" dirty="0"/>
              <a:t> </a:t>
            </a:r>
            <a:r>
              <a:rPr lang="en-US" dirty="0"/>
              <a:t>slide </a:t>
            </a:r>
            <a:r>
              <a:rPr lang="en-US" baseline="0" dirty="0"/>
              <a:t>can be used to organize your presentations into sections, change directions, or prompt your audience.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standard content slide </a:t>
            </a:r>
            <a:r>
              <a:rPr lang="en-US" baseline="0" dirty="0"/>
              <a:t>accommodates two line titles and a large body of text.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Yohann LIBOT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Yohann LIBOT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9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Robina Weermeijer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31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optional divider</a:t>
            </a:r>
            <a:r>
              <a:rPr lang="en-US" baseline="0" dirty="0"/>
              <a:t> </a:t>
            </a:r>
            <a:r>
              <a:rPr lang="en-US" dirty="0"/>
              <a:t>slide </a:t>
            </a:r>
            <a:r>
              <a:rPr lang="en-US" baseline="0" dirty="0"/>
              <a:t>can be used to organize your presentations into sections, change directions, or prompt your audience.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7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Black Fetus Illustration by </a:t>
            </a:r>
            <a:r>
              <a:rPr lang="en-US" dirty="0" err="1"/>
              <a:t>Chidiebere</a:t>
            </a:r>
            <a:r>
              <a:rPr lang="en-US" dirty="0"/>
              <a:t> Ibe. Adapted from the original illustration © QA International, 2010. https://</a:t>
            </a:r>
            <a:r>
              <a:rPr lang="en-US" dirty="0" err="1"/>
              <a:t>qa-international.com</a:t>
            </a:r>
            <a:r>
              <a:rPr lang="en-US" dirty="0"/>
              <a:t> This image has been widely identified as the first anatomical illustration of a fetus and pregnant human featuring Black bodies.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BAFF-ADEB-4744-BC7F-43E9D31D40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213244" cy="688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71" y="1350214"/>
            <a:ext cx="11039858" cy="2126601"/>
          </a:xfrm>
        </p:spPr>
        <p:txBody>
          <a:bodyPr anchor="b" anchorCtr="0">
            <a:normAutofit/>
          </a:bodyPr>
          <a:lstStyle>
            <a:lvl1pPr>
              <a:defRPr sz="5867" b="1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32" y="3659648"/>
            <a:ext cx="11024168" cy="421525"/>
          </a:xfrm>
        </p:spPr>
        <p:txBody>
          <a:bodyPr l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76232" y="4079335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Professional Title, Branch or Division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76232" y="4394182"/>
            <a:ext cx="11024168" cy="314847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1244" y="0"/>
            <a:ext cx="1221324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213244" cy="6880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4827" y="2167771"/>
            <a:ext cx="11061101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Header Rule">
            <a:extLst>
              <a:ext uri="{FF2B5EF4-FFF2-40B4-BE49-F238E27FC236}">
                <a16:creationId xmlns:a16="http://schemas.microsoft.com/office/drawing/2014/main" id="{DE9188C2-07C2-4519-83C3-BF4F2D6B9662}"/>
              </a:ext>
            </a:extLst>
          </p:cNvPr>
          <p:cNvSpPr/>
          <p:nvPr userDrawn="1"/>
        </p:nvSpPr>
        <p:spPr>
          <a:xfrm>
            <a:off x="554827" y="1788366"/>
            <a:ext cx="345903" cy="91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solidFill>
                <a:schemeClr val="bg1"/>
              </a:solidFill>
            </a:endParaRP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" y="6299010"/>
            <a:ext cx="456253" cy="4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4" y="-12504"/>
            <a:ext cx="12213244" cy="6880700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4827" y="2167771"/>
            <a:ext cx="11061101" cy="1604433"/>
          </a:xfrm>
        </p:spPr>
        <p:txBody>
          <a:bodyPr lIns="0" anchor="t" anchorCtr="0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Header Rule">
            <a:extLst>
              <a:ext uri="{FF2B5EF4-FFF2-40B4-BE49-F238E27FC236}">
                <a16:creationId xmlns:a16="http://schemas.microsoft.com/office/drawing/2014/main" id="{DE9188C2-07C2-4519-83C3-BF4F2D6B9662}"/>
              </a:ext>
            </a:extLst>
          </p:cNvPr>
          <p:cNvSpPr/>
          <p:nvPr userDrawn="1"/>
        </p:nvSpPr>
        <p:spPr>
          <a:xfrm>
            <a:off x="554827" y="1788366"/>
            <a:ext cx="345903" cy="91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>
              <a:solidFill>
                <a:schemeClr val="bg1"/>
              </a:solidFill>
            </a:endParaRP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121833"/>
            <a:ext cx="11039858" cy="2387600"/>
          </a:xfrm>
        </p:spPr>
        <p:txBody>
          <a:bodyPr anchor="b"/>
          <a:lstStyle>
            <a:lvl1pPr algn="ctr"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8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1" y="1813560"/>
            <a:ext cx="11039858" cy="4362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1" y="1710267"/>
            <a:ext cx="11039858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1" y="4588934"/>
            <a:ext cx="11039858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813560"/>
            <a:ext cx="5458968" cy="4362873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13560"/>
            <a:ext cx="5406136" cy="4362873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43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76072" y="1813560"/>
            <a:ext cx="5393654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828223"/>
            <a:ext cx="5393654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2607" y="1813560"/>
            <a:ext cx="5452436" cy="9079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6152607" y="2828223"/>
            <a:ext cx="5452436" cy="336090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9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6071" y="350520"/>
            <a:ext cx="11039858" cy="1356360"/>
          </a:xfrm>
        </p:spPr>
        <p:txBody>
          <a:bodyPr lIns="0" anchor="ctr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8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0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1" y="1839870"/>
            <a:ext cx="11039857" cy="1604433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1" y="3602568"/>
            <a:ext cx="11039857" cy="1655233"/>
          </a:xfrm>
        </p:spPr>
        <p:txBody>
          <a:bodyPr lIns="0"/>
          <a:lstStyle>
            <a:lvl1pPr marL="0" indent="0" algn="l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4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350520"/>
            <a:ext cx="11039856" cy="1356361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813560"/>
            <a:ext cx="11039856" cy="436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169196B-A82B-4AA1-8563-87EF1404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824" y="6356352"/>
            <a:ext cx="349059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A59FB69D-9E19-4FB8-BEAE-20F88589C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249" y="6356351"/>
            <a:ext cx="6222953" cy="366183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64" r:id="rId9"/>
    <p:sldLayoutId id="2147483694" r:id="rId10"/>
    <p:sldLayoutId id="2147483776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doi:%2010.1038/gim.2017.4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photos/grayscale-photo-of-man-walking-on-tunnel-SX177tIQu7Q?utm_content=creditCopyText&amp;utm_medium=referral&amp;utm_source=unsplash" TargetMode="External"/><Relationship Id="rId4" Type="http://schemas.openxmlformats.org/officeDocument/2006/relationships/hyperlink" Target="https://unsplash.com/@yohannlibot?utm_content=creditCopyText&amp;utm_medium=referral&amp;utm_source=unsplas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photos/human-heart-illustration-z8_-Fmfz06c?utm_content=creditCopyText&amp;utm_medium=referral&amp;utm_source=unsplash" TargetMode="External"/><Relationship Id="rId4" Type="http://schemas.openxmlformats.org/officeDocument/2006/relationships/hyperlink" Target="https://unsplash.com/@averey?utm_content=creditCopyText&amp;utm_medium=referral&amp;utm_source=unsplash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6/4249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932" y="1071751"/>
            <a:ext cx="11252135" cy="2126601"/>
          </a:xfrm>
        </p:spPr>
        <p:txBody>
          <a:bodyPr>
            <a:noAutofit/>
          </a:bodyPr>
          <a:lstStyle/>
          <a:p>
            <a:r>
              <a:rPr lang="en-US" sz="4800" dirty="0"/>
              <a:t>Sex and Gender Complexity in Scientific Research:</a:t>
            </a:r>
            <a:br>
              <a:rPr lang="en-US" sz="4800" dirty="0"/>
            </a:br>
            <a:r>
              <a:rPr lang="en-US" sz="4800" dirty="0"/>
              <a:t>Ethical, Political, and Epistemological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Catherine Clune-Taylor, </a:t>
            </a:r>
            <a:r>
              <a:rPr lang="en-US" dirty="0" err="1"/>
              <a:t>BMSc</a:t>
            </a:r>
            <a:r>
              <a:rPr lang="en-US" dirty="0"/>
              <a:t>, PhD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Assistant Professor, Program in Gender and Sexuality Studies, Princeton University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July 17,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0BE90-1FE7-06F9-02C7-6864A482F248}"/>
              </a:ext>
            </a:extLst>
          </p:cNvPr>
          <p:cNvSpPr txBox="1"/>
          <p:nvPr/>
        </p:nvSpPr>
        <p:spPr>
          <a:xfrm>
            <a:off x="276973" y="5959300"/>
            <a:ext cx="1056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ea typeface="Helvetica Neue" charset="0"/>
                <a:cs typeface="Helvetica Neue" charset="0"/>
              </a:rPr>
              <a:t>S</a:t>
            </a:r>
            <a:r>
              <a:rPr lang="en-US" b="0" i="0" kern="1200" baseline="0" dirty="0">
                <a:effectLst/>
                <a:latin typeface="+mj-lt"/>
                <a:ea typeface="Helvetica Neue" charset="0"/>
                <a:cs typeface="Helvetica Neue" charset="0"/>
              </a:rPr>
              <a:t>lides available at </a:t>
            </a:r>
            <a:r>
              <a:rPr lang="en-US" b="0" i="0" kern="1200" baseline="0" dirty="0" err="1">
                <a:effectLst/>
                <a:latin typeface="+mj-lt"/>
                <a:ea typeface="Helvetica Neue" charset="0"/>
                <a:cs typeface="Helvetica Neue" charset="0"/>
              </a:rPr>
              <a:t>www.clune-taylor.com</a:t>
            </a:r>
            <a:r>
              <a:rPr lang="en-US" b="0" i="0" kern="1200" baseline="0" dirty="0">
                <a:effectLst/>
                <a:latin typeface="+mj-lt"/>
                <a:ea typeface="Helvetica Neue" charset="0"/>
                <a:cs typeface="Helvetica Neue" charset="0"/>
              </a:rPr>
              <a:t>/upcoming-presentations</a:t>
            </a:r>
            <a:endParaRPr lang="en-US" b="0" i="0" kern="1200" baseline="0" dirty="0">
              <a:solidFill>
                <a:schemeClr val="bg1"/>
              </a:solidFill>
              <a:effectLst/>
              <a:latin typeface="+mj-lt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Study:</a:t>
            </a:r>
            <a:br>
              <a:rPr lang="en-US" dirty="0"/>
            </a:br>
            <a:r>
              <a:rPr lang="en-US" dirty="0"/>
              <a:t>Intersex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1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897" y="83399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Intersex Exclusion and Inclusion in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80" y="1537937"/>
            <a:ext cx="8057542" cy="5320063"/>
          </a:xfrm>
        </p:spPr>
        <p:txBody>
          <a:bodyPr vert="horz" lIns="91440" tIns="45720" rIns="91440" bIns="45720" rtlCol="0">
            <a:normAutofit/>
          </a:bodyPr>
          <a:lstStyle/>
          <a:p>
            <a:pPr marL="357188" lvl="2" indent="-342900" defTabSz="914400"/>
            <a:r>
              <a:rPr lang="en-US" sz="2200" dirty="0"/>
              <a:t>Biomedical research generally excludes intersex subjects for being 1) categorically complex and 2) rare. </a:t>
            </a:r>
          </a:p>
          <a:p>
            <a:pPr marL="966773" lvl="3" indent="-342900" defTabSz="914400"/>
            <a:r>
              <a:rPr lang="en-US" sz="2000" dirty="0"/>
              <a:t>Sex is rarely checked. </a:t>
            </a:r>
          </a:p>
          <a:p>
            <a:pPr marL="966773" lvl="3" indent="-342900" defTabSz="914400"/>
            <a:r>
              <a:rPr lang="en-US" sz="2000" dirty="0"/>
              <a:t>Less rare than we think (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Hannah-Shmouni et al., 2017</a:t>
            </a:r>
            <a:r>
              <a:rPr lang="en-US" sz="2000" dirty="0"/>
              <a:t>).</a:t>
            </a:r>
          </a:p>
          <a:p>
            <a:pPr marL="966773" lvl="3" indent="-342900" defTabSz="914400"/>
            <a:r>
              <a:rPr lang="en-US" sz="2000" dirty="0"/>
              <a:t>Exclusion raises important ethical, political, and epistemological issues for research.</a:t>
            </a:r>
          </a:p>
          <a:p>
            <a:pPr marL="14288" lvl="2" indent="0" defTabSz="914400">
              <a:buNone/>
            </a:pPr>
            <a:endParaRPr lang="en-US" sz="2000" dirty="0"/>
          </a:p>
          <a:p>
            <a:pPr marL="14288" lvl="2" indent="0" defTabSz="914400">
              <a:buNone/>
            </a:pPr>
            <a:endParaRPr lang="en-US" sz="2000" dirty="0"/>
          </a:p>
          <a:p>
            <a:pPr marL="357188" lvl="2" indent="-342900" defTabSz="914400"/>
            <a:r>
              <a:rPr lang="en-US" sz="2200" dirty="0"/>
              <a:t>Intersex people are nonetheless extensively studied.</a:t>
            </a:r>
          </a:p>
          <a:p>
            <a:pPr marL="966773" lvl="3" indent="-342900" defTabSz="914400"/>
            <a:r>
              <a:rPr lang="en-US" sz="2000" dirty="0"/>
              <a:t>Evidence to support surgical sex assignment in infants. </a:t>
            </a:r>
          </a:p>
          <a:p>
            <a:pPr marL="966773" lvl="3" indent="-342900" defTabSz="914400"/>
            <a:r>
              <a:rPr lang="en-US" sz="2000" dirty="0"/>
              <a:t>Increase knowledge about abnormal and normal sex/gender development. </a:t>
            </a:r>
            <a:endParaRPr lang="en-US" sz="1933" dirty="0"/>
          </a:p>
          <a:p>
            <a:pPr marL="14288" lvl="3" indent="0" defTabSz="914400">
              <a:buNone/>
            </a:pPr>
            <a:endParaRPr lang="en-US" sz="1933" dirty="0"/>
          </a:p>
          <a:p>
            <a:pPr marL="14288" lvl="3" indent="0" defTabSz="914400">
              <a:buNone/>
            </a:pPr>
            <a:r>
              <a:rPr lang="en-US" sz="1933" dirty="0"/>
              <a:t>This research </a:t>
            </a:r>
            <a:r>
              <a:rPr lang="en-US" sz="1933" b="1" i="1" dirty="0"/>
              <a:t>rarely</a:t>
            </a:r>
            <a:r>
              <a:rPr lang="en-US" sz="1933" dirty="0"/>
              <a:t> aims at improving the health outcomes of those with intersex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4495" y="625748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A59FB69D-9E19-4FB8-BEAE-20F88589C44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A6FA7-33AC-4605-70A3-DAAF21BB4DB8}"/>
              </a:ext>
            </a:extLst>
          </p:cNvPr>
          <p:cNvSpPr txBox="1"/>
          <p:nvPr/>
        </p:nvSpPr>
        <p:spPr>
          <a:xfrm>
            <a:off x="9955161" y="3628103"/>
            <a:ext cx="1468672" cy="512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kern="1200" baseline="0" dirty="0">
                <a:effectLst/>
                <a:latin typeface="+mj-lt"/>
                <a:ea typeface="Helvetica Neue" charset="0"/>
                <a:cs typeface="Helvetica Neue" charset="0"/>
              </a:rPr>
              <a:t>Image to Come</a:t>
            </a:r>
          </a:p>
          <a:p>
            <a:endParaRPr lang="en-US" sz="1333" b="0" i="0" kern="1200" baseline="0" dirty="0">
              <a:solidFill>
                <a:schemeClr val="bg1"/>
              </a:solidFill>
              <a:effectLst/>
              <a:latin typeface="+mj-lt"/>
              <a:ea typeface="Helvetica Neue" charset="0"/>
              <a:cs typeface="Helvetica Neue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675A7DA-C1A3-7A08-D73F-AF560E60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11" y="1075912"/>
            <a:ext cx="3257989" cy="43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DA7F88-A991-15F0-5797-699188CACBC6}"/>
              </a:ext>
            </a:extLst>
          </p:cNvPr>
          <p:cNvSpPr txBox="1"/>
          <p:nvPr/>
        </p:nvSpPr>
        <p:spPr>
          <a:xfrm>
            <a:off x="8648889" y="5554856"/>
            <a:ext cx="3140611" cy="80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 protestor holds #</a:t>
            </a:r>
            <a:r>
              <a:rPr lang="en-US" sz="1100" dirty="0" err="1"/>
              <a:t>EndIntersexSurgery</a:t>
            </a:r>
            <a:r>
              <a:rPr lang="en-US" sz="1100" dirty="0"/>
              <a:t> signs at the NYC protest of Dr. Dix Poppas. Photo by Casey Orozco-Poore.</a:t>
            </a:r>
          </a:p>
          <a:p>
            <a:endParaRPr lang="en-US" sz="1333" b="0" i="0" kern="1200" baseline="0" dirty="0">
              <a:solidFill>
                <a:schemeClr val="bg1"/>
              </a:solidFill>
              <a:effectLst/>
              <a:latin typeface="+mj-lt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9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495" y="524448"/>
            <a:ext cx="11039858" cy="135636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CA681-D320-DC08-D6EB-5F0E3393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420541-C367-47AC-3388-24C67AAD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9A51-B1BD-8A12-C5D0-A40E8D6E12DD}"/>
              </a:ext>
            </a:extLst>
          </p:cNvPr>
          <p:cNvSpPr txBox="1"/>
          <p:nvPr/>
        </p:nvSpPr>
        <p:spPr>
          <a:xfrm>
            <a:off x="1016923" y="1624812"/>
            <a:ext cx="10158153" cy="420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 defTabSz="914400">
              <a:buNone/>
            </a:pPr>
            <a:endParaRPr lang="en-US" sz="2000" b="1" dirty="0"/>
          </a:p>
          <a:p>
            <a:pPr marL="0" lvl="1" indent="0" defTabSz="914400">
              <a:buNone/>
            </a:pPr>
            <a:r>
              <a:rPr lang="en-US" sz="1800" b="1" dirty="0"/>
              <a:t>Douglas, Heather. 2009. Science, Policy, and the Value-Free Ideal. Pittsburgh, UNITED STATES: University of Pittsburgh Press. </a:t>
            </a:r>
          </a:p>
          <a:p>
            <a:pPr marL="0" lvl="1" indent="0" defTabSz="914400">
              <a:buNone/>
            </a:pPr>
            <a:endParaRPr lang="en-US" sz="1800" b="1" dirty="0"/>
          </a:p>
          <a:p>
            <a:pPr marL="0" lvl="1" indent="0" defTabSz="914400">
              <a:buNone/>
            </a:pPr>
            <a:r>
              <a:rPr lang="en-US" sz="1800" b="1" dirty="0"/>
              <a:t>Fausto-Sterling, Anne. 2008. “The Bare Bones of Race.” Social Studies of Science 38 (5,): 657–94.</a:t>
            </a:r>
          </a:p>
          <a:p>
            <a:pPr marL="0" lvl="1" indent="0" defTabSz="914400">
              <a:buNone/>
            </a:pPr>
            <a:endParaRPr lang="en-US" sz="1800" b="1" dirty="0"/>
          </a:p>
          <a:p>
            <a:pPr marL="0" lvl="1" indent="0" defTabSz="914400">
              <a:buNone/>
            </a:pPr>
            <a:r>
              <a:rPr lang="en-US" sz="1800" b="1" dirty="0"/>
              <a:t>Hannah-</a:t>
            </a:r>
            <a:r>
              <a:rPr lang="en-US" sz="1800" b="1" dirty="0" err="1"/>
              <a:t>Shmouni</a:t>
            </a:r>
            <a:r>
              <a:rPr lang="en-US" sz="1800" b="1" dirty="0"/>
              <a:t>, Fady, Rachel Morissette, </a:t>
            </a:r>
            <a:r>
              <a:rPr lang="en-US" sz="1800" b="1" dirty="0" err="1"/>
              <a:t>Ninet</a:t>
            </a:r>
            <a:r>
              <a:rPr lang="en-US" sz="1800" b="1" dirty="0"/>
              <a:t> </a:t>
            </a:r>
            <a:r>
              <a:rPr lang="en-US" sz="1800" b="1" dirty="0" err="1"/>
              <a:t>Sinaii</a:t>
            </a:r>
            <a:r>
              <a:rPr lang="en-US" sz="1800" b="1" dirty="0"/>
              <a:t>, Meredith Elman, Toni R Prezant, </a:t>
            </a:r>
            <a:r>
              <a:rPr lang="en-US" sz="1800" b="1" dirty="0" err="1"/>
              <a:t>Wuyan</a:t>
            </a:r>
            <a:r>
              <a:rPr lang="en-US" sz="1800" b="1" dirty="0"/>
              <a:t> Chen, Ann Pulver, and Deborah P Merke. 2017. “Revisiting the Prevalence of Nonclassic Congenital Adrenal Hyperplasia in US Ashkenazi Jews and Caucasians.” Genetics in Medicine 19 (11): 1276–79. https://</a:t>
            </a:r>
            <a:r>
              <a:rPr lang="en-US" sz="1800" b="1" dirty="0" err="1"/>
              <a:t>doi.org</a:t>
            </a:r>
            <a:r>
              <a:rPr lang="en-US" sz="1800" b="1" dirty="0"/>
              <a:t>/10.1038/gim.2017.46.</a:t>
            </a:r>
          </a:p>
          <a:p>
            <a:pPr marL="0" lvl="1" indent="0" defTabSz="914400">
              <a:buNone/>
            </a:pPr>
            <a:endParaRPr lang="en-US" sz="1800" b="1" dirty="0"/>
          </a:p>
          <a:p>
            <a:pPr marL="0" lvl="1" indent="0" defTabSz="914400">
              <a:buNone/>
            </a:pPr>
            <a:r>
              <a:rPr lang="en-US" sz="1800" b="1" dirty="0"/>
              <a:t>Sullivan, Shannon. 2013. “Inheriting Racist Disparities in Health.” Critical Philosophy of Race 1 (2): 190–218. https://</a:t>
            </a:r>
            <a:r>
              <a:rPr lang="en-US" sz="1800" b="1" dirty="0" err="1"/>
              <a:t>doi.org</a:t>
            </a:r>
            <a:r>
              <a:rPr lang="en-US" sz="1800" b="1" dirty="0"/>
              <a:t>/10.5325/critphilrace.1.2.0190.</a:t>
            </a:r>
          </a:p>
          <a:p>
            <a:endParaRPr lang="en-US" sz="1333" b="0" i="0" kern="1200" baseline="0" dirty="0">
              <a:solidFill>
                <a:schemeClr val="bg1"/>
              </a:solidFill>
              <a:effectLst/>
              <a:latin typeface="+mj-lt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2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71" y="1732444"/>
            <a:ext cx="10915421" cy="4362873"/>
          </a:xfrm>
        </p:spPr>
        <p:txBody>
          <a:bodyPr/>
          <a:lstStyle/>
          <a:p>
            <a:r>
              <a:rPr lang="en-US" dirty="0"/>
              <a:t>Science as Ethical, Political, and Epistemological</a:t>
            </a:r>
          </a:p>
          <a:p>
            <a:endParaRPr lang="en-US" dirty="0"/>
          </a:p>
          <a:p>
            <a:r>
              <a:rPr lang="en-US" dirty="0"/>
              <a:t>Sex and Gender Complexity in Scientific Research</a:t>
            </a:r>
          </a:p>
          <a:p>
            <a:endParaRPr lang="en-US" dirty="0"/>
          </a:p>
          <a:p>
            <a:r>
              <a:rPr lang="en-US" dirty="0"/>
              <a:t>Case Study: Intersex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as Ethical, Political, and Epistemological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4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Science and Ethics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006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/>
              <a:t>Research Ethics 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Autonomy, Study Benefits/Risks, Clinical Equipoise, Subject Diversity (e.g., heart attacks in women).</a:t>
            </a:r>
          </a:p>
          <a:p>
            <a:pPr marL="609585" lvl="1" indent="-228600" defTabSz="9144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dirty="0"/>
              <a:t>Science and Values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Justice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Bioethics (Autonomy, Beneficence, Non-maleficence, Justice)</a:t>
            </a:r>
          </a:p>
          <a:p>
            <a:pPr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Biomedical Science as a </a:t>
            </a:r>
            <a:r>
              <a:rPr lang="en-US" sz="2200" b="1" i="1" dirty="0"/>
              <a:t>Good</a:t>
            </a:r>
          </a:p>
          <a:p>
            <a:pPr lvl="2" indent="-228600" defTabSz="914400">
              <a:buFont typeface="Arial" panose="020B0604020202020204" pitchFamily="34" charset="0"/>
              <a:buChar char="•"/>
            </a:pPr>
            <a:r>
              <a:rPr lang="en-US" sz="2000" dirty="0"/>
              <a:t>The aims of biomedical science are goods (e.g., improving the mortality and morbidity of diabetics is a </a:t>
            </a:r>
            <a:r>
              <a:rPr lang="en-US" sz="2000" i="1" dirty="0"/>
              <a:t>good</a:t>
            </a:r>
            <a:r>
              <a:rPr lang="en-US" sz="2000" dirty="0"/>
              <a:t>).</a:t>
            </a:r>
          </a:p>
          <a:p>
            <a:pPr lvl="2" indent="-228600" defTabSz="914400">
              <a:buFont typeface="Arial" panose="020B0604020202020204" pitchFamily="34" charset="0"/>
              <a:buChar char="•"/>
            </a:pPr>
            <a:r>
              <a:rPr lang="en-US" sz="2000" dirty="0"/>
              <a:t>Thus, there is an ethical imperative to do biomedical research </a:t>
            </a:r>
            <a:r>
              <a:rPr lang="en-US" sz="2000" i="1" dirty="0"/>
              <a:t>well</a:t>
            </a:r>
            <a:r>
              <a:rPr lang="en-US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A59FB69D-9E19-4FB8-BEAE-20F88589C44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defTabSz="914400">
                <a:spcAft>
                  <a:spcPts val="600"/>
                </a:spcAft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9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dirty="0">
                <a:solidFill>
                  <a:schemeClr val="tx1"/>
                </a:solidFill>
              </a:rPr>
              <a:t>Science as Political 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DA4A00-DDC0-7B85-16CE-4E07BD441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1835441"/>
            <a:ext cx="6940827" cy="46135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19092" indent="-228600" defTabSz="914400">
              <a:buFont typeface="Arial" panose="020B0604020202020204" pitchFamily="34" charset="0"/>
              <a:buChar char="•"/>
            </a:pPr>
            <a:r>
              <a:rPr lang="en-US" sz="2400" dirty="0"/>
              <a:t>Science is political insofar as it shapes policy.</a:t>
            </a:r>
          </a:p>
          <a:p>
            <a:pPr marL="1028677"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The relationship between science and policy is complex, and often political (in the more popular sense of the term). </a:t>
            </a:r>
          </a:p>
          <a:p>
            <a:pPr marL="685777" lvl="1" indent="-228600" defTabSz="9144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19092" indent="-228600" defTabSz="914400">
              <a:buFont typeface="Arial" panose="020B0604020202020204" pitchFamily="34" charset="0"/>
              <a:buChar char="•"/>
            </a:pPr>
            <a:r>
              <a:rPr lang="en-US" sz="2400" dirty="0"/>
              <a:t>Examples:</a:t>
            </a:r>
          </a:p>
          <a:p>
            <a:pPr marL="1028677"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Covid-19 Pandemic Response.</a:t>
            </a:r>
          </a:p>
          <a:p>
            <a:pPr marL="1028677"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Covid-19Vaccination Program.</a:t>
            </a:r>
          </a:p>
          <a:p>
            <a:pPr marL="1028677" lvl="1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Chevron Ruling.</a:t>
            </a:r>
          </a:p>
          <a:p>
            <a:pPr marL="457177" lvl="1" indent="0" defTabSz="914400">
              <a:buNone/>
            </a:pPr>
            <a:endParaRPr lang="en-US" sz="2200" dirty="0"/>
          </a:p>
          <a:p>
            <a:pPr marL="0" lvl="1" indent="0" defTabSz="914400">
              <a:buNone/>
            </a:pPr>
            <a:endParaRPr lang="en-US" sz="2200" dirty="0"/>
          </a:p>
          <a:p>
            <a:pPr marL="0" lvl="1" indent="0" defTabSz="914400">
              <a:buNone/>
            </a:pPr>
            <a:r>
              <a:rPr lang="en-US" dirty="0"/>
              <a:t>Points to the issue of </a:t>
            </a:r>
            <a:r>
              <a:rPr lang="en-US" b="1" i="1" dirty="0"/>
              <a:t>Epistemic Authority</a:t>
            </a:r>
          </a:p>
        </p:txBody>
      </p:sp>
      <p:pic>
        <p:nvPicPr>
          <p:cNvPr id="7" name="Content Placeholder 6" descr="A person wearing a protective suit holding a sign saying #stayhome&#10;&#10;Photo by Yohann LIBOT on Unsplash&#10;">
            <a:extLst>
              <a:ext uri="{FF2B5EF4-FFF2-40B4-BE49-F238E27FC236}">
                <a16:creationId xmlns:a16="http://schemas.microsoft.com/office/drawing/2014/main" id="{42001401-8577-ABFF-A1B4-45BB1E7F1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25882"/>
          <a:stretch/>
        </p:blipFill>
        <p:spPr>
          <a:xfrm>
            <a:off x="7649949" y="1958964"/>
            <a:ext cx="3941064" cy="4096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73522" y="6314608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A59FB69D-9E19-4FB8-BEAE-20F88589C44A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5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51B99-06F5-6A93-BC63-7710FFD5A85F}"/>
              </a:ext>
            </a:extLst>
          </p:cNvPr>
          <p:cNvSpPr txBox="1"/>
          <p:nvPr/>
        </p:nvSpPr>
        <p:spPr>
          <a:xfrm>
            <a:off x="8403641" y="6105744"/>
            <a:ext cx="2433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 by </a:t>
            </a:r>
            <a:r>
              <a:rPr lang="en-US" sz="1050" dirty="0">
                <a:hlinkClick r:id="rId4"/>
              </a:rPr>
              <a:t>Yohann LIBOT</a:t>
            </a:r>
            <a:r>
              <a:rPr lang="en-US" sz="1050" dirty="0"/>
              <a:t> on </a:t>
            </a:r>
            <a:r>
              <a:rPr lang="en-US" sz="1050" dirty="0">
                <a:hlinkClick r:id="rId5"/>
              </a:rPr>
              <a:t>Unsplash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973" y="-183640"/>
            <a:ext cx="11131827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</a:rPr>
              <a:t>Science and Epistemology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DA4A00-DDC0-7B85-16CE-4E07BD441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690" y="1628529"/>
            <a:ext cx="11378618" cy="21913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90492" indent="0" defTabSz="914400">
              <a:buNone/>
            </a:pPr>
            <a:r>
              <a:rPr lang="en-US" sz="2200" i="1" dirty="0"/>
              <a:t>Science</a:t>
            </a:r>
            <a:r>
              <a:rPr lang="en-US" sz="2200" dirty="0"/>
              <a:t> is the most efficient method for producing reliable knowledge about the natural and unnatural world. </a:t>
            </a:r>
          </a:p>
          <a:p>
            <a:pPr marL="533392" indent="-342900" defTabSz="914400"/>
            <a:r>
              <a:rPr lang="en-US" sz="2200" dirty="0"/>
              <a:t>It can be done in better and worse ways such that we distinguish between different levels or quality of evidence.</a:t>
            </a:r>
          </a:p>
          <a:p>
            <a:pPr marL="190492" indent="0" defTabSz="914400">
              <a:buNone/>
            </a:pPr>
            <a:endParaRPr lang="en-US" sz="2200" dirty="0"/>
          </a:p>
          <a:p>
            <a:pPr marL="190492" lvl="0" indent="0" defTabSz="914400">
              <a:buNone/>
            </a:pPr>
            <a:r>
              <a:rPr lang="en-US" sz="2200" dirty="0"/>
              <a:t>Sample Epistemic Values: </a:t>
            </a:r>
          </a:p>
          <a:p>
            <a:pPr marL="190492" lvl="0" indent="0" defTabSz="91440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A59FB69D-9E19-4FB8-BEAE-20F88589C44A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048C2-9952-B826-F265-50750A23463B}"/>
              </a:ext>
            </a:extLst>
          </p:cNvPr>
          <p:cNvSpPr txBox="1"/>
          <p:nvPr/>
        </p:nvSpPr>
        <p:spPr>
          <a:xfrm>
            <a:off x="1205561" y="3819832"/>
            <a:ext cx="9780876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33392" indent="-342900" defTabSz="914400">
              <a:buFont typeface="Arial" panose="020B0604020202020204" pitchFamily="34" charset="0"/>
              <a:buChar char="•"/>
            </a:pPr>
            <a:r>
              <a:rPr lang="en-US" sz="2000"/>
              <a:t>Internal Consistency		</a:t>
            </a:r>
          </a:p>
          <a:p>
            <a:pPr marL="533392" indent="-342900" defTabSz="914400">
              <a:buFont typeface="Arial" panose="020B0604020202020204" pitchFamily="34" charset="0"/>
              <a:buChar char="•"/>
            </a:pPr>
            <a:r>
              <a:rPr lang="en-US" sz="2000"/>
              <a:t>Predictive Competency</a:t>
            </a:r>
          </a:p>
          <a:p>
            <a:pPr marL="533392" indent="-342900" defTabSz="914400">
              <a:buFont typeface="Arial" panose="020B0604020202020204" pitchFamily="34" charset="0"/>
              <a:buChar char="•"/>
            </a:pPr>
            <a:r>
              <a:rPr lang="en-US" sz="2000"/>
              <a:t>Predicative Accuracy</a:t>
            </a:r>
          </a:p>
          <a:p>
            <a:pPr marL="533392" indent="-342900" defTabSz="914400">
              <a:buFont typeface="Arial" panose="020B0604020202020204" pitchFamily="34" charset="0"/>
              <a:buChar char="•"/>
            </a:pPr>
            <a:r>
              <a:rPr lang="en-US" sz="2000"/>
              <a:t>Explanatory Power	</a:t>
            </a:r>
          </a:p>
          <a:p>
            <a:pPr marL="533392" indent="-342900" defTabSz="914400">
              <a:buFont typeface="Arial" panose="020B0604020202020204" pitchFamily="34" charset="0"/>
              <a:buChar char="•"/>
            </a:pPr>
            <a:r>
              <a:rPr lang="en-US" sz="2000"/>
              <a:t>Scope</a:t>
            </a:r>
          </a:p>
          <a:p>
            <a:pPr marL="533392" indent="-342900" defTabSz="914400">
              <a:buFont typeface="Arial" panose="020B0604020202020204" pitchFamily="34" charset="0"/>
              <a:buChar char="•"/>
            </a:pPr>
            <a:r>
              <a:rPr lang="en-US" sz="2000"/>
              <a:t>External Consistency</a:t>
            </a:r>
          </a:p>
          <a:p>
            <a:pPr marL="533392" indent="-342900" defTabSz="914400">
              <a:buFont typeface="Arial" panose="020B0604020202020204" pitchFamily="34" charset="0"/>
              <a:buChar char="•"/>
            </a:pPr>
            <a:r>
              <a:rPr lang="en-US" sz="2000"/>
              <a:t>Replicability </a:t>
            </a:r>
            <a:r>
              <a:rPr lang="en-US" sz="1400"/>
              <a:t>	</a:t>
            </a:r>
          </a:p>
          <a:p>
            <a:r>
              <a:rPr lang="en-US" sz="1333" b="0" i="0" kern="1200" baseline="0">
                <a:solidFill>
                  <a:schemeClr val="bg1"/>
                </a:solidFill>
                <a:effectLst/>
                <a:latin typeface="+mj-lt"/>
                <a:ea typeface="Helvetica Neue" charset="0"/>
                <a:cs typeface="Helvetica Neue" charset="0"/>
              </a:rPr>
              <a:t>	</a:t>
            </a:r>
            <a:endParaRPr lang="en-US" sz="1333" b="0" i="0" kern="1200" baseline="0" dirty="0">
              <a:solidFill>
                <a:schemeClr val="bg1"/>
              </a:solidFill>
              <a:effectLst/>
              <a:latin typeface="+mj-lt"/>
              <a:ea typeface="Helvetica Neue" charset="0"/>
              <a:cs typeface="Helvetica Neue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672FD-7AA4-3735-0603-74250DFBC62F}"/>
              </a:ext>
            </a:extLst>
          </p:cNvPr>
          <p:cNvSpPr txBox="1"/>
          <p:nvPr/>
        </p:nvSpPr>
        <p:spPr>
          <a:xfrm>
            <a:off x="629145" y="5395867"/>
            <a:ext cx="1093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kern="1200" baseline="0" dirty="0">
                <a:effectLst/>
                <a:latin typeface="+mj-lt"/>
                <a:ea typeface="Helvetica Neue" charset="0"/>
                <a:cs typeface="Helvetica Neue" charset="0"/>
              </a:rPr>
              <a:t>The reasons why excluding women from studies on heart disease is a problem then, are ethical, political, and epistemological. </a:t>
            </a:r>
          </a:p>
        </p:txBody>
      </p:sp>
    </p:spTree>
    <p:extLst>
      <p:ext uri="{BB962C8B-B14F-4D97-AF65-F5344CB8AC3E}">
        <p14:creationId xmlns:p14="http://schemas.microsoft.com/office/powerpoint/2010/main" val="319136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280" y="-283168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>
                <a:solidFill>
                  <a:schemeClr val="tx1"/>
                </a:solidFill>
              </a:rPr>
              <a:t>Women and Heart Attack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DA4A00-DDC0-7B85-16CE-4E07BD441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334" y="1340494"/>
            <a:ext cx="7539789" cy="53185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90492" indent="0" defTabSz="914400">
              <a:buNone/>
            </a:pPr>
            <a:endParaRPr lang="en-US" sz="2200" dirty="0">
              <a:sym typeface="Wingdings" pitchFamily="2" charset="2"/>
            </a:endParaRPr>
          </a:p>
          <a:p>
            <a:pPr marL="419092" indent="-228600" defTabSz="9144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Ethical  Unjust, compromises the ethical imperatives.</a:t>
            </a:r>
          </a:p>
          <a:p>
            <a:pPr marL="190492" indent="0" defTabSz="914400">
              <a:buNone/>
            </a:pPr>
            <a:endParaRPr lang="en-US" sz="2200" dirty="0">
              <a:sym typeface="Wingdings" pitchFamily="2" charset="2"/>
            </a:endParaRPr>
          </a:p>
          <a:p>
            <a:pPr marL="419092" indent="-228600" defTabSz="91440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Political Worse policies, poorer training.</a:t>
            </a:r>
          </a:p>
          <a:p>
            <a:pPr marL="190492" indent="0" defTabSz="914400">
              <a:buNone/>
            </a:pPr>
            <a:endParaRPr lang="en-US" sz="2200" dirty="0">
              <a:sym typeface="Wingdings" pitchFamily="2" charset="2"/>
            </a:endParaRPr>
          </a:p>
          <a:p>
            <a:pPr marL="419092" indent="-228600" defTabSz="914400">
              <a:buFont typeface="Arial" panose="020B0604020202020204" pitchFamily="34" charset="0"/>
              <a:buChar char="•"/>
            </a:pPr>
            <a:r>
              <a:rPr lang="en-US" sz="2200" dirty="0"/>
              <a:t>Epistemological </a:t>
            </a:r>
            <a:r>
              <a:rPr lang="en-US" sz="2200" dirty="0">
                <a:sym typeface="Wingdings" pitchFamily="2" charset="2"/>
              </a:rPr>
              <a:t> Worse science, less accurate, less representative, less generalizable, introduces error (Douglas 2009)</a:t>
            </a:r>
          </a:p>
          <a:p>
            <a:pPr marL="190492" indent="0" defTabSz="914400">
              <a:buNone/>
            </a:pPr>
            <a:endParaRPr lang="en-US" sz="1800" dirty="0">
              <a:sym typeface="Wingdings" pitchFamily="2" charset="2"/>
            </a:endParaRPr>
          </a:p>
          <a:p>
            <a:pPr marL="800077" lvl="1" indent="0" defTabSz="914400">
              <a:buNone/>
            </a:pPr>
            <a:endParaRPr lang="en-US" sz="1800" dirty="0">
              <a:sym typeface="Wingdings" pitchFamily="2" charset="2"/>
            </a:endParaRPr>
          </a:p>
          <a:p>
            <a:pPr marL="14288" lvl="1" indent="0" defTabSz="914400">
              <a:buNone/>
            </a:pPr>
            <a:r>
              <a:rPr lang="en-US" sz="2600" dirty="0">
                <a:sym typeface="Wingdings" pitchFamily="2" charset="2"/>
              </a:rPr>
              <a:t>However, what do we mean when we say “women”? If we are not specific and accurate, further research will not resolve these ethical, political, and epistemological concerns.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A59FB69D-9E19-4FB8-BEAE-20F88589C44A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 descr="A model of a human heart on a book. Photo by Robina Weermeijer on Unsplash &#10;&#10;Description automatically generated">
            <a:extLst>
              <a:ext uri="{FF2B5EF4-FFF2-40B4-BE49-F238E27FC236}">
                <a16:creationId xmlns:a16="http://schemas.microsoft.com/office/drawing/2014/main" id="{19EBA949-F1A7-E007-02F1-99D4B7C76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79" y="1598294"/>
            <a:ext cx="3785543" cy="2523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47A6B5-836E-8C6A-91A8-1B61682FB7CB}"/>
              </a:ext>
            </a:extLst>
          </p:cNvPr>
          <p:cNvSpPr txBox="1"/>
          <p:nvPr/>
        </p:nvSpPr>
        <p:spPr>
          <a:xfrm>
            <a:off x="9058888" y="4121989"/>
            <a:ext cx="2699778" cy="45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Photo by </a:t>
            </a:r>
            <a:r>
              <a:rPr lang="en-US" sz="1050" dirty="0">
                <a:hlinkClick r:id="rId4"/>
              </a:rPr>
              <a:t>Robina Weermeijer</a:t>
            </a:r>
            <a:r>
              <a:rPr lang="en-US" sz="1050" dirty="0"/>
              <a:t> on </a:t>
            </a:r>
            <a:r>
              <a:rPr lang="en-US" sz="1050" dirty="0">
                <a:hlinkClick r:id="rId5"/>
              </a:rPr>
              <a:t>Unsplash</a:t>
            </a:r>
            <a:endParaRPr lang="en-US" sz="1050" dirty="0"/>
          </a:p>
          <a:p>
            <a:endParaRPr lang="en-US" sz="1333" b="0" i="0" kern="1200" baseline="0" dirty="0">
              <a:solidFill>
                <a:schemeClr val="bg1"/>
              </a:solidFill>
              <a:effectLst/>
              <a:latin typeface="+mj-lt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1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Sex and Gender Complexity in Scientific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B69D-9E19-4FB8-BEAE-20F88589C4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4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740" y="-374938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>
                <a:solidFill>
                  <a:schemeClr val="tx1"/>
                </a:solidFill>
              </a:rPr>
              <a:t>Sex (and Gender) are Complex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DA4A00-DDC0-7B85-16CE-4E07BD441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022" y="1205800"/>
            <a:ext cx="7023428" cy="53331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lvl="1" indent="0" defTabSz="914400">
              <a:buNone/>
            </a:pPr>
            <a:r>
              <a:rPr lang="en-US" sz="2200" b="1" dirty="0"/>
              <a:t>….and thus, so is accounting for them in scientific research.</a:t>
            </a:r>
          </a:p>
          <a:p>
            <a:pPr marL="0" lvl="1" indent="0" defTabSz="914400">
              <a:buNone/>
            </a:pPr>
            <a:endParaRPr lang="en-US" sz="2200" b="1" dirty="0"/>
          </a:p>
          <a:p>
            <a:pPr marL="342900" lvl="1" indent="-342900" defTabSz="914400"/>
            <a:r>
              <a:rPr lang="en-US" sz="2200" b="1" dirty="0"/>
              <a:t>Sex: </a:t>
            </a:r>
            <a:r>
              <a:rPr lang="en-US" sz="2200" dirty="0"/>
              <a:t>external genitalia, internal reproductive structures, gonads, chromosomes, hormones (and brain structures?).</a:t>
            </a:r>
            <a:endParaRPr lang="en-US" sz="1800" dirty="0"/>
          </a:p>
          <a:p>
            <a:pPr marL="342900" lvl="1" indent="-342900" defTabSz="914400"/>
            <a:endParaRPr lang="en-US" sz="2200" dirty="0"/>
          </a:p>
          <a:p>
            <a:pPr marL="0" lvl="1" indent="0" defTabSz="914400">
              <a:buNone/>
            </a:pPr>
            <a:r>
              <a:rPr lang="en-US" sz="2200" b="1" dirty="0"/>
              <a:t>Is it Sex and/or Gender?</a:t>
            </a:r>
          </a:p>
          <a:p>
            <a:pPr marL="342900" lvl="1" indent="-342900" defTabSz="914400"/>
            <a:r>
              <a:rPr lang="en-US" sz="2200" dirty="0"/>
              <a:t>Consider </a:t>
            </a:r>
            <a:r>
              <a:rPr lang="en-US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Fausto-Sterling (2005) </a:t>
            </a:r>
            <a:r>
              <a:rPr lang="en-US" sz="2200" dirty="0"/>
              <a:t>on Osteoporosis </a:t>
            </a:r>
          </a:p>
          <a:p>
            <a:pPr marL="952485" lvl="2" indent="-342900" defTabSz="914400"/>
            <a:r>
              <a:rPr lang="en-US" sz="1800" dirty="0"/>
              <a:t>Treated as sex-linked but tracks racialized norms of gender.</a:t>
            </a:r>
          </a:p>
          <a:p>
            <a:pPr marL="609585" lvl="2" indent="0" defTabSz="914400">
              <a:buNone/>
            </a:pPr>
            <a:endParaRPr lang="en-US" sz="1800" dirty="0"/>
          </a:p>
          <a:p>
            <a:pPr marL="342900" lvl="1" indent="-342900" defTabSz="914400"/>
            <a:r>
              <a:rPr lang="en-US" sz="2200" dirty="0"/>
              <a:t>Consider epigenetic research on Black maternal mortality and morbidity in the United States.</a:t>
            </a:r>
          </a:p>
          <a:p>
            <a:pPr marL="952485" lvl="2" indent="-342900" defTabSz="914400"/>
            <a:r>
              <a:rPr lang="en-US" sz="1800" dirty="0"/>
              <a:t>Racialized and gendered environment leads to identifiable genomic changes</a:t>
            </a:r>
            <a:endParaRPr lang="en-US" sz="2200" dirty="0"/>
          </a:p>
          <a:p>
            <a:pPr marL="457177" lvl="1" indent="0" defTabSz="914400">
              <a:buNone/>
            </a:pPr>
            <a:endParaRPr lang="en-US" sz="2200" dirty="0"/>
          </a:p>
          <a:p>
            <a:pPr marL="0" lvl="1" indent="0" defTabSz="91440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fld id="{A59FB69D-9E19-4FB8-BEAE-20F88589C44A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914400">
                <a:spcAft>
                  <a:spcPts val="600"/>
                </a:spcAft>
                <a:defRPr/>
              </a:pPr>
              <a:t>9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A8667-C22D-3E7E-F780-BB8316AB2383}"/>
              </a:ext>
            </a:extLst>
          </p:cNvPr>
          <p:cNvSpPr txBox="1"/>
          <p:nvPr/>
        </p:nvSpPr>
        <p:spPr>
          <a:xfrm>
            <a:off x="9514835" y="30596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kern="1200" baseline="0" dirty="0">
                <a:effectLst/>
                <a:latin typeface="+mj-lt"/>
                <a:ea typeface="Helvetica Neue" charset="0"/>
                <a:cs typeface="Helvetica Neue" charset="0"/>
              </a:rPr>
              <a:t>Image to Come</a:t>
            </a:r>
          </a:p>
        </p:txBody>
      </p:sp>
      <p:pic>
        <p:nvPicPr>
          <p:cNvPr id="6" name="Picture 5" descr="A diagram of a pregnant person's stomach&#10;&#10;The Black Fetus Illustration by Chidiebere Ibe. Adapted from the original illustration © QA International, 2010. https://qa-international.com This image has been widely identified as the first anatomical illustration of a fetus and pregnant human featuring Black bodies.">
            <a:extLst>
              <a:ext uri="{FF2B5EF4-FFF2-40B4-BE49-F238E27FC236}">
                <a16:creationId xmlns:a16="http://schemas.microsoft.com/office/drawing/2014/main" id="{708BE9CB-4201-45CD-1EDE-050D8B416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2" y="1566785"/>
            <a:ext cx="4282256" cy="42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668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Blue colors firm">
      <a:dk1>
        <a:srgbClr val="FFFFFF"/>
      </a:dk1>
      <a:lt1>
        <a:srgbClr val="001956"/>
      </a:lt1>
      <a:dk2>
        <a:srgbClr val="616165"/>
      </a:dk2>
      <a:lt2>
        <a:srgbClr val="5FE0D3"/>
      </a:lt2>
      <a:accent1>
        <a:srgbClr val="FFFFFF"/>
      </a:accent1>
      <a:accent2>
        <a:srgbClr val="FE7F01"/>
      </a:accent2>
      <a:accent3>
        <a:srgbClr val="5EDFD3"/>
      </a:accent3>
      <a:accent4>
        <a:srgbClr val="00BC0E"/>
      </a:accent4>
      <a:accent5>
        <a:srgbClr val="5B1D9D"/>
      </a:accent5>
      <a:accent6>
        <a:srgbClr val="61616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>
          <a:defRPr sz="1333" b="0" i="0" kern="1200" baseline="0" dirty="0" smtClean="0">
            <a:solidFill>
              <a:schemeClr val="bg1"/>
            </a:solidFill>
            <a:effectLst/>
            <a:latin typeface="+mj-lt"/>
            <a:ea typeface="Helvetica Neue" charset="0"/>
            <a:cs typeface="Helvetica Neue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021346B486FF4086D0FD0A6F9418D6" ma:contentTypeVersion="15" ma:contentTypeDescription="Create a new document." ma:contentTypeScope="" ma:versionID="0dab635c24e96b2bff4bb1e8c80caddc">
  <xsd:schema xmlns:xsd="http://www.w3.org/2001/XMLSchema" xmlns:xs="http://www.w3.org/2001/XMLSchema" xmlns:p="http://schemas.microsoft.com/office/2006/metadata/properties" xmlns:ns2="81cd3b56-8481-4334-9c83-cb68ae77b346" xmlns:ns3="a667c776-ec94-4af1-b55a-9d8a49509a1b" targetNamespace="http://schemas.microsoft.com/office/2006/metadata/properties" ma:root="true" ma:fieldsID="0b7cec6d78a6ced576daddef4aa54291" ns2:_="" ns3:_="">
    <xsd:import namespace="81cd3b56-8481-4334-9c83-cb68ae77b346"/>
    <xsd:import namespace="a667c776-ec94-4af1-b55a-9d8a49509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d3b56-8481-4334-9c83-cb68ae77b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7c776-ec94-4af1-b55a-9d8a49509a1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5449241-5a1d-43a2-9146-7c11fc526155}" ma:internalName="TaxCatchAll" ma:showField="CatchAllData" ma:web="a667c776-ec94-4af1-b55a-9d8a49509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67c776-ec94-4af1-b55a-9d8a49509a1b" xsi:nil="true"/>
    <lcf76f155ced4ddcb4097134ff3c332f xmlns="81cd3b56-8481-4334-9c83-cb68ae77b34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4C3DA5F4-B9CB-46E1-A836-FFA5987D8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cd3b56-8481-4334-9c83-cb68ae77b346"/>
    <ds:schemaRef ds:uri="a667c776-ec94-4af1-b55a-9d8a49509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87C6D3-13C2-4421-965F-736F3285BCAA}">
  <ds:schemaRefs>
    <ds:schemaRef ds:uri="http://schemas.microsoft.com/office/2006/metadata/properties"/>
    <ds:schemaRef ds:uri="http://schemas.microsoft.com/office/infopath/2007/PartnerControls"/>
    <ds:schemaRef ds:uri="a667c776-ec94-4af1-b55a-9d8a49509a1b"/>
    <ds:schemaRef ds:uri="81cd3b56-8481-4334-9c83-cb68ae77b346"/>
  </ds:schemaRefs>
</ds:datastoreItem>
</file>

<file path=customXml/itemProps3.xml><?xml version="1.0" encoding="utf-8"?>
<ds:datastoreItem xmlns:ds="http://schemas.openxmlformats.org/officeDocument/2006/customXml" ds:itemID="{116EBC2F-76B0-4A33-B66F-CC85E5430B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9473</TotalTime>
  <Words>1003</Words>
  <Application>Microsoft Macintosh PowerPoint</Application>
  <PresentationFormat>Widescreen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Garamond</vt:lpstr>
      <vt:lpstr>Wingdings</vt:lpstr>
      <vt:lpstr>2_Custom Design</vt:lpstr>
      <vt:lpstr>Sex and Gender Complexity in Scientific Research: Ethical, Political, and Epistemological </vt:lpstr>
      <vt:lpstr>Overview</vt:lpstr>
      <vt:lpstr>Science as Ethical, Political, and Epistemological</vt:lpstr>
      <vt:lpstr>Science and Ethics</vt:lpstr>
      <vt:lpstr>Science as Political </vt:lpstr>
      <vt:lpstr>Science and Epistemology</vt:lpstr>
      <vt:lpstr>Women and Heart Attack</vt:lpstr>
      <vt:lpstr>Sex and Gender Complexity in Scientific Research</vt:lpstr>
      <vt:lpstr>Sex (and Gender) are Complex</vt:lpstr>
      <vt:lpstr>Case Study: Intersex</vt:lpstr>
      <vt:lpstr>Intersex Exclusion and Inclusion in Research</vt:lpstr>
      <vt:lpstr>Any Questions?</vt:lpstr>
      <vt:lpstr>Bibliography</vt:lpstr>
    </vt:vector>
  </TitlesOfParts>
  <Company>NHGRI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 Aguila, Ernesto (NIH/NHGRI) [C]</dc:creator>
  <cp:lastModifiedBy>Catherine Clune-Taylor</cp:lastModifiedBy>
  <cp:revision>308</cp:revision>
  <dcterms:created xsi:type="dcterms:W3CDTF">2016-02-09T15:15:29Z</dcterms:created>
  <dcterms:modified xsi:type="dcterms:W3CDTF">2024-07-16T14:06:42Z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0x010100DD021346B486FF4086D0FD0A6F9418D6</vt:lpwstr>
  </property>
  <property fmtid="{D5CDD505-2E9C-101B-9397-08002B2CF9AE}" pid="3" name="MediaServiceImageTags">
    <vt:lpwstr/>
  </property>
</Properties>
</file>